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50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52.xml" ContentType="application/vnd.openxmlformats-officedocument.presentationml.slide+xml"/>
  <Override PartName="/ppt/slides/slide26.xml" ContentType="application/vnd.openxmlformats-officedocument.presentationml.slide+xml"/>
  <Override PartName="/ppt/slides/_rels/slide84.xml.rels" ContentType="application/vnd.openxmlformats-package.relationships+xml"/>
  <Override PartName="/ppt/slides/_rels/slide7.xml.rels" ContentType="application/vnd.openxmlformats-package.relationships+xml"/>
  <Override PartName="/ppt/slides/_rels/slide36.xml.rels" ContentType="application/vnd.openxmlformats-package.relationships+xml"/>
  <Override PartName="/ppt/slides/_rels/slide83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80.xml.rels" ContentType="application/vnd.openxmlformats-package.relationships+xml"/>
  <Override PartName="/ppt/slides/_rels/slide22.xml.rels" ContentType="application/vnd.openxmlformats-package.relationships+xml"/>
  <Override PartName="/ppt/slides/_rels/slide32.xml.rels" ContentType="application/vnd.openxmlformats-package.relationships+xml"/>
  <Override PartName="/ppt/slides/_rels/slide72.xml.rels" ContentType="application/vnd.openxmlformats-package.relationships+xml"/>
  <Override PartName="/ppt/slides/_rels/slide76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61.xml.rels" ContentType="application/vnd.openxmlformats-package.relationships+xml"/>
  <Override PartName="/ppt/slides/_rels/slide75.xml.rels" ContentType="application/vnd.openxmlformats-package.relationships+xml"/>
  <Override PartName="/ppt/slides/_rels/slide67.xml.rels" ContentType="application/vnd.openxmlformats-package.relationships+xml"/>
  <Override PartName="/ppt/slides/_rels/slide60.xml.rels" ContentType="application/vnd.openxmlformats-package.relationships+xml"/>
  <Override PartName="/ppt/slides/_rels/slide79.xml.rels" ContentType="application/vnd.openxmlformats-package.relationships+xml"/>
  <Override PartName="/ppt/slides/_rels/slide74.xml.rels" ContentType="application/vnd.openxmlformats-package.relationships+xml"/>
  <Override PartName="/ppt/slides/_rels/slide82.xml.rels" ContentType="application/vnd.openxmlformats-package.relationships+xml"/>
  <Override PartName="/ppt/slides/_rels/slide24.xml.rels" ContentType="application/vnd.openxmlformats-package.relationships+xml"/>
  <Override PartName="/ppt/slides/_rels/slide71.xml.rels" ContentType="application/vnd.openxmlformats-package.relationships+xml"/>
  <Override PartName="/ppt/slides/_rels/slide66.xml.rels" ContentType="application/vnd.openxmlformats-package.relationships+xml"/>
  <Override PartName="/ppt/slides/_rels/slide18.xml.rels" ContentType="application/vnd.openxmlformats-package.relationships+xml"/>
  <Override PartName="/ppt/slides/_rels/slide73.xml.rels" ContentType="application/vnd.openxmlformats-package.relationships+xml"/>
  <Override PartName="/ppt/slides/_rels/slide81.xml.rels" ContentType="application/vnd.openxmlformats-package.relationships+xml"/>
  <Override PartName="/ppt/slides/_rels/slide23.xml.rels" ContentType="application/vnd.openxmlformats-package.relationships+xml"/>
  <Override PartName="/ppt/slides/_rels/slide65.xml.rels" ContentType="application/vnd.openxmlformats-package.relationships+xml"/>
  <Override PartName="/ppt/slides/_rels/slide17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2.xml.rels" ContentType="application/vnd.openxmlformats-package.relationships+xml"/>
  <Override PartName="/ppt/slides/_rels/slide64.xml.rels" ContentType="application/vnd.openxmlformats-package.relationships+xml"/>
  <Override PartName="/ppt/slides/_rels/slide78.xml.rels" ContentType="application/vnd.openxmlformats-package.relationships+xml"/>
  <Override PartName="/ppt/slides/_rels/slide63.xml.rels" ContentType="application/vnd.openxmlformats-package.relationships+xml"/>
  <Override PartName="/ppt/slides/_rels/slide59.xml.rels" ContentType="application/vnd.openxmlformats-package.relationships+xml"/>
  <Override PartName="/ppt/slides/_rels/slide3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77.xml.rels" ContentType="application/vnd.openxmlformats-package.relationships+xml"/>
  <Override PartName="/ppt/slides/_rels/slide45.xml.rels" ContentType="application/vnd.openxmlformats-package.relationships+xml"/>
  <Override PartName="/ppt/slides/_rels/slide34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_rels/slide56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8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5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52.xml.rels" ContentType="application/vnd.openxmlformats-package.relationships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54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55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10.xml" ContentType="application/vnd.openxmlformats-officedocument.presentationml.slide+xml"/>
  <Override PartName="/ppt/slides/slide69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s/slide11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37.xml" ContentType="application/vnd.openxmlformats-officedocument.presentationml.slide+xml"/>
  <Override PartName="/ppt/slides/slide70.xml" ContentType="application/vnd.openxmlformats-officedocument.presentationml.slide+xml"/>
  <Override PartName="/ppt/slides/slide38.xml" ContentType="application/vnd.openxmlformats-officedocument.presentationml.slide+xml"/>
  <Override PartName="/ppt/slides/slide71.xml" ContentType="application/vnd.openxmlformats-officedocument.presentationml.slide+xml"/>
  <Override PartName="/ppt/slides/slide3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65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75.xml" ContentType="application/vnd.openxmlformats-officedocument.presentationml.slide+xml"/>
  <Override PartName="/ppt/slides/slide66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76.xml" ContentType="application/vnd.openxmlformats-officedocument.presentationml.slide+xml"/>
  <Override PartName="/ppt/slides/slide67.xml" ContentType="application/vnd.openxmlformats-officedocument.presentationml.slide+xml"/>
  <Override PartName="/ppt/slides/slide49.xml" ContentType="application/vnd.openxmlformats-officedocument.presentationml.slide+xml"/>
  <Override PartName="/ppt/slides/slide82.xml" ContentType="application/vnd.openxmlformats-officedocument.presentationml.slide+xml"/>
  <Override PartName="/ppt/slides/slide77.xml" ContentType="application/vnd.openxmlformats-officedocument.presentationml.slide+xml"/>
  <Override PartName="/ppt/slides/slide68.xml" ContentType="application/vnd.openxmlformats-officedocument.presentationml.slide+xml"/>
  <Override PartName="/ppt/slides/slide30.xml" ContentType="application/vnd.openxmlformats-officedocument.presentationml.slide+xml"/>
  <Override PartName="/ppt/slides/slide83.xml" ContentType="application/vnd.openxmlformats-officedocument.presentationml.slide+xml"/>
  <Override PartName="/ppt/slides/slide78.xml" ContentType="application/vnd.openxmlformats-officedocument.presentationml.slide+xml"/>
  <Override PartName="/ppt/slides/slide31.xml" ContentType="application/vnd.openxmlformats-officedocument.presentationml.slide+xml"/>
  <Override PartName="/ppt/slides/slide84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presProps" Target="presProps.xml"/>
</Relationships>
</file>

<file path=ppt/media/image1.jpeg>
</file>

<file path=ppt/media/image2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DK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DK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DK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DK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DK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DK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0" lang="en-DK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fld id="{A06453AE-46D8-44E2-A931-17C4DDEB5013}" type="slidenum">
              <a:rPr b="0" lang="en-DK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BEFORE WE GET STARTED...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Background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Activities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I’ll stop to take questions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drives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</a:t>
            </a:r>
            <a:r>
              <a:rPr b="0" lang="en-DK" sz="5600" spc="-1" strike="sngStrike">
                <a:latin typeface="Arial"/>
              </a:rPr>
              <a:t>drives</a:t>
            </a:r>
            <a:r>
              <a:rPr b="0" lang="en-DK" sz="5600" spc="-1" strike="noStrike"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</a:t>
            </a:r>
            <a:r>
              <a:rPr b="1" lang="en-DK" sz="5600" spc="-1" strike="noStrike" u="sng">
                <a:uFillTx/>
                <a:latin typeface="Arial"/>
              </a:rPr>
              <a:t>motivates</a:t>
            </a:r>
            <a:r>
              <a:rPr b="0" lang="en-DK" sz="5600" spc="-1" strike="noStrike"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MOTIVATION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r>
              <a:rPr b="0" lang="en-DK" sz="3200" spc="-1" strike="noStrike">
                <a:latin typeface="Arial"/>
                <a:ea typeface="PingFang SC"/>
              </a:rPr>
              <a:t>👧</a:t>
            </a:r>
            <a:r>
              <a:rPr b="0" lang="en-DK" sz="3200" spc="-1" strike="noStrike">
                <a:latin typeface="Arial"/>
                <a:ea typeface="PingFang SC"/>
              </a:rPr>
              <a:t>💭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“</a:t>
            </a:r>
            <a:r>
              <a:rPr b="0" lang="en-DK" sz="3200" spc="-1" strike="noStrike">
                <a:latin typeface="Arial"/>
                <a:ea typeface="PingFang SC"/>
              </a:rPr>
              <a:t>I could use some of that </a:t>
            </a:r>
            <a:r>
              <a:rPr b="0" i="1" lang="en-DK" sz="3200" spc="-1" strike="noStrike">
                <a:latin typeface="Arial"/>
                <a:ea typeface="PingFang SC"/>
              </a:rPr>
              <a:t>motivation</a:t>
            </a:r>
            <a:r>
              <a:rPr b="0" lang="en-DK" sz="3200" spc="-1" strike="noStrike">
                <a:latin typeface="Arial"/>
                <a:ea typeface="PingFang SC"/>
              </a:rPr>
              <a:t>, gurl”</a:t>
            </a:r>
            <a:endParaRPr b="0" lang="en-DK" sz="3200" spc="-1" strike="noStrike">
              <a:latin typeface="Arial"/>
            </a:endParaRPr>
          </a:p>
          <a:p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😷</a:t>
            </a:r>
            <a:r>
              <a:rPr b="0" lang="en-DK" sz="3200" spc="-1" strike="noStrike">
                <a:latin typeface="Arial"/>
                <a:ea typeface="PingFang SC"/>
              </a:rPr>
              <a:t>💭</a:t>
            </a:r>
            <a:r>
              <a:rPr b="0" lang="en-DK" sz="3200" spc="-1" strike="noStrike">
                <a:latin typeface="Arial"/>
                <a:ea typeface="PingFang SC"/>
              </a:rPr>
              <a:t> 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“</a:t>
            </a:r>
            <a:r>
              <a:rPr b="0" lang="en-DK" sz="3200" spc="-1" strike="noStrike">
                <a:latin typeface="Arial"/>
                <a:ea typeface="PingFang SC"/>
              </a:rPr>
              <a:t>We need to motivate our patients more!!¡”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/>
          </p:nvPr>
        </p:nvSpPr>
        <p:spPr>
          <a:xfrm>
            <a:off x="1008360" y="5400000"/>
            <a:ext cx="9071640" cy="2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how much motivation you got? a lot</a:t>
            </a:r>
            <a:endParaRPr b="0" lang="en-DK" sz="1800" spc="-1" strike="noStrike">
              <a:latin typeface="Arial"/>
            </a:endParaRPr>
          </a:p>
          <a:p>
            <a:pPr algn="r">
              <a:spcBef>
                <a:spcPts val="1417"/>
              </a:spcBef>
            </a:pPr>
            <a:endParaRPr b="0" lang="en-DK" sz="1800" spc="-1" strike="noStrike"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360" y="2700000"/>
            <a:ext cx="907164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🤓☝️ </a:t>
            </a:r>
            <a:r>
              <a:rPr b="0" lang="en-DK" sz="4800" spc="-1" strike="noStrike">
                <a:latin typeface="Arial"/>
                <a:ea typeface="PingFang SC"/>
              </a:rPr>
              <a:t>Motivation meter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540000" y="234000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 flipH="1">
            <a:off x="504000" y="1620000"/>
            <a:ext cx="1296000" cy="1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 flipH="1">
            <a:off x="504000" y="1260000"/>
            <a:ext cx="3456000" cy="5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 flipH="1">
            <a:off x="504000" y="900000"/>
            <a:ext cx="5616000" cy="90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LIFESTYLE CHANGE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Dissatisfaction &amp; unhappiness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We need to reframe motivation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SELF-DETERMINATION THEORY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SDT, PART 1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SCOPE OF SDT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0000"/>
          </a:bodyPr>
          <a:p>
            <a:r>
              <a:rPr b="0" lang="en-DK" sz="4000" spc="-1" strike="noStrike">
                <a:latin typeface="Arial"/>
                <a:ea typeface="PingFang SC"/>
              </a:rPr>
              <a:t>Has been applied to: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Teaching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Coaching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Counseling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Leadership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Relationships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Healthcare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latin typeface="Arial"/>
                <a:ea typeface="PingFang SC"/>
              </a:rPr>
              <a:t>...and much more!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SDT’S AXIOM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i="1" lang="en-DK" sz="2800" spc="-1" strike="noStrike">
                <a:latin typeface="Arial"/>
              </a:rPr>
              <a:t>"...people are active organisms, with evolved tendencies toward growing, mastering ambient challenges, and integrating new experiences into a coherent sense of self. These natural developmental tendencies do not, however, operate automatically, but instead require ongoing social nutriments and supports."</a:t>
            </a:r>
            <a:endParaRPr b="0" lang="en-DK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are some situations where lifestyle matters?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We all tend toward personal growth so long as</a:t>
            </a:r>
            <a:r>
              <a:rPr b="0" i="1" lang="en-DK" sz="4000" spc="-1" strike="noStrike">
                <a:latin typeface="Arial"/>
              </a:rPr>
              <a:t> our environment supports us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What characteristics in our environment help or hinder personal growth?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580000" y="1980000"/>
            <a:ext cx="216000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1200" spc="-1" strike="noStrike">
                <a:latin typeface="Arial"/>
                <a:ea typeface="PingFang SC"/>
              </a:rPr>
              <a:t>⭐</a:t>
            </a:r>
            <a:endParaRPr b="0" lang="en-DK" sz="1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SDT, PART 2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DK" sz="32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 </a:t>
            </a:r>
            <a:r>
              <a:rPr b="1" lang="en-DK" sz="2400" spc="-1" strike="noStrike">
                <a:latin typeface="Arial"/>
              </a:rPr>
              <a:t>Pain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Cardiovascular disease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Stroke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COPD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Cancers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latin typeface="Arial"/>
                <a:ea typeface="PingFang SC"/>
              </a:rPr>
              <a:t>Obesity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latin typeface="Arial"/>
                <a:ea typeface="PingFang SC"/>
              </a:rPr>
              <a:t>Type 2 diabetes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Arthritis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Osteoporosis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Dementia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Depression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...etc.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2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6" name="PlaceHolder 8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PlaceHolder 6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1" name="PlaceHolder 8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2" name="PlaceHolder 9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4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7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8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9" name="PlaceHolder 10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3" name="PlaceHolder 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PlaceHolder 9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6" name="PlaceHolder 10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7" name="PlaceHolder 11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2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3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6" name="PlaceHolder 11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7" name="PlaceHolder 12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  <a:ea typeface="PingFang SC"/>
              </a:rPr>
              <a:t>Lifestyle is </a:t>
            </a:r>
            <a:r>
              <a:rPr b="1" lang="en-DK" sz="5600" spc="-1" strike="noStrike">
                <a:latin typeface="Arial"/>
              </a:rPr>
              <a:t>🔑 for health 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2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3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6" name="PlaceHolder 11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7" name="PlaceHolder 12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8" name="PlaceHolder 13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1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3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4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5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7" name="PlaceHolder 11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8" name="PlaceHolder 12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9" name="PlaceHolder 13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00" name="PlaceHolder 14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5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6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7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8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9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0" name="PlaceHolder 11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1" name="PlaceHolder 12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2" name="PlaceHolder 13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3" name="PlaceHolder 14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4" name="PlaceHolder 15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9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0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1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2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3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4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5" name="PlaceHolder 12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6" name="PlaceHolder 13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7" name="PlaceHolder 14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8" name="PlaceHolder 15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9" name="PlaceHolder 16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2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3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4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5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6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7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8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9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0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1" name="PlaceHolder 1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2" name="PlaceHolder 1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3" name="PlaceHolder 15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4" name="PlaceHolder 1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5" name="PlaceHolder 17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PlaceHolder 1"/>
          <p:cNvSpPr>
            <a:spLocks noGrp="1"/>
          </p:cNvSpPr>
          <p:nvPr>
            <p:ph/>
          </p:nvPr>
        </p:nvSpPr>
        <p:spPr>
          <a:xfrm>
            <a:off x="1980000" y="180000"/>
            <a:ext cx="61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1" lang="en-DK" sz="2400" spc="-1" strike="noStrike">
                <a:latin typeface="Arial"/>
                <a:ea typeface="PingFang SC"/>
              </a:rPr>
              <a:t>SELF-DETERMINATION SPECTRUM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8" name="PlaceHolder 8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9" name="PlaceHolder 9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0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1" name="PlaceHolder 11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2" name="PlaceHolder 12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3" name="PlaceHolder 13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4" name="PlaceHolder 14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540000" y="94824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PlaceHolder 15"/>
          <p:cNvSpPr>
            <a:spLocks noGrp="1"/>
          </p:cNvSpPr>
          <p:nvPr>
            <p:ph/>
          </p:nvPr>
        </p:nvSpPr>
        <p:spPr>
          <a:xfrm>
            <a:off x="54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i="1" lang="en-DK" sz="2400" spc="-1" strike="noStrike">
                <a:latin typeface="Arial"/>
                <a:ea typeface="PingFang SC"/>
              </a:rPr>
              <a:t>controlled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7" name="PlaceHolder 16"/>
          <p:cNvSpPr>
            <a:spLocks noGrp="1"/>
          </p:cNvSpPr>
          <p:nvPr>
            <p:ph/>
          </p:nvPr>
        </p:nvSpPr>
        <p:spPr>
          <a:xfrm>
            <a:off x="540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r">
              <a:spcBef>
                <a:spcPts val="1414"/>
              </a:spcBef>
            </a:pPr>
            <a:r>
              <a:rPr b="0" i="1" lang="en-DK" sz="2400" spc="-1" strike="noStrike">
                <a:latin typeface="Arial"/>
                <a:ea typeface="PingFang SC"/>
              </a:rPr>
              <a:t>autonomous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8" name="PlaceHolder 17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9" name="PlaceHolder 1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2377440" y="1260000"/>
            <a:ext cx="1652760" cy="90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"/>
          <p:cNvSpPr/>
          <p:nvPr/>
        </p:nvSpPr>
        <p:spPr>
          <a:xfrm>
            <a:off x="4213800" y="1800000"/>
            <a:ext cx="1653120" cy="36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9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0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From this...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9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0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1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...to this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1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2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...to this  —  </a:t>
            </a:r>
            <a:r>
              <a:rPr b="1" lang="en-DK" sz="3200" spc="-1" strike="noStrike" u="sng">
                <a:solidFill>
                  <a:srgbClr val="ffffff"/>
                </a:solidFill>
                <a:uFillTx/>
                <a:latin typeface="Arial"/>
              </a:rPr>
              <a:t>IF BPN ARE SUPPORTED!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Well-being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Support the BPN and the rest will follow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48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4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5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6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7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8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9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0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1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2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PlaceHolder 12"/>
          <p:cNvSpPr>
            <a:spLocks noGrp="1"/>
          </p:cNvSpPr>
          <p:nvPr>
            <p:ph/>
          </p:nvPr>
        </p:nvSpPr>
        <p:spPr>
          <a:xfrm>
            <a:off x="2377440" y="46098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4" name="PlaceHolder 13"/>
          <p:cNvSpPr>
            <a:spLocks noGrp="1"/>
          </p:cNvSpPr>
          <p:nvPr>
            <p:ph/>
          </p:nvPr>
        </p:nvSpPr>
        <p:spPr>
          <a:xfrm>
            <a:off x="425088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0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71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3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4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8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0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1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2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3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4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87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8" name="PlaceHolder 14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9" name="PlaceHolder 15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5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96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9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4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5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6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7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8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9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12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3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4" name="PlaceHolder 15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5" name="PlaceHolder 16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22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4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5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7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8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9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1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2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3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4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5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7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38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9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0" name="PlaceHolder 15"/>
          <p:cNvSpPr>
            <a:spLocks noGrp="1"/>
          </p:cNvSpPr>
          <p:nvPr>
            <p:ph/>
          </p:nvPr>
        </p:nvSpPr>
        <p:spPr>
          <a:xfrm>
            <a:off x="54000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incompetence, indifference, lack of control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1" name="PlaceHolder 16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2" name="PlaceHolder 17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WHEW! 😮‍💨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DEFINITION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lang="en-DK" sz="3600" spc="-1" strike="noStrike">
                <a:latin typeface="Arial"/>
              </a:rPr>
              <a:t>The summation of a person’s </a:t>
            </a:r>
            <a:r>
              <a:rPr b="1" lang="en-DK" sz="3600" spc="-1" strike="noStrike" u="sng">
                <a:uFillTx/>
                <a:latin typeface="Arial"/>
              </a:rPr>
              <a:t>consistent behavioral patterns</a:t>
            </a:r>
            <a:r>
              <a:rPr b="0" lang="en-DK" sz="3600" spc="-1" strike="noStrike">
                <a:latin typeface="Arial"/>
              </a:rPr>
              <a:t>,</a:t>
            </a:r>
            <a:endParaRPr b="0" lang="en-DK" sz="3600" spc="-1" strike="noStrike">
              <a:latin typeface="Arial"/>
            </a:endParaRPr>
          </a:p>
          <a:p>
            <a:endParaRPr b="0" lang="en-DK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SO 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😤😤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The question is holding us back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latin typeface="Arial"/>
              </a:rPr>
              <a:t>— </a:t>
            </a:r>
            <a:r>
              <a:rPr b="1" lang="en-DK" sz="7200" spc="-1" strike="noStrike">
                <a:latin typeface="Arial"/>
              </a:rPr>
              <a:t>LESSON #1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Manipulate the clinical context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latin typeface="Arial"/>
              </a:rPr>
              <a:t>— </a:t>
            </a:r>
            <a:r>
              <a:rPr b="1" lang="en-DK" sz="7200" spc="-1" strike="noStrike">
                <a:latin typeface="Arial"/>
              </a:rPr>
              <a:t>LESSON #2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Be a lifestyle coach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Are patients really amotivated?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3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Unsure about values and life goals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THE PUZZLE OF THEIR LIFE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7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DEFINITION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lang="en-DK" sz="3600" spc="-1" strike="noStrike">
                <a:latin typeface="Arial"/>
              </a:rPr>
              <a:t>The summation of a person’s </a:t>
            </a:r>
            <a:r>
              <a:rPr b="1" lang="en-DK" sz="3600" spc="-1" strike="noStrike" u="sng">
                <a:uFillTx/>
                <a:latin typeface="Arial"/>
              </a:rPr>
              <a:t>consistent behavioral patterns</a:t>
            </a:r>
            <a:r>
              <a:rPr b="0" lang="en-DK" sz="3600" spc="-1" strike="noStrike">
                <a:latin typeface="Arial"/>
              </a:rPr>
              <a:t>,</a:t>
            </a:r>
            <a:r>
              <a:rPr b="0" lang="en-DK" sz="3600" spc="-1" strike="noStrike">
                <a:latin typeface="Arial"/>
              </a:rPr>
              <a:t> deeply connected with their </a:t>
            </a:r>
            <a:r>
              <a:rPr b="1" lang="en-DK" sz="3600" spc="-1" strike="noStrike" u="sng">
                <a:uFillTx/>
                <a:latin typeface="Arial"/>
              </a:rPr>
              <a:t>identity</a:t>
            </a:r>
            <a:endParaRPr b="0" lang="en-DK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THE PUZZLE OF THEIR LIFE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9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  <p:sp>
        <p:nvSpPr>
          <p:cNvPr id="560" name=""/>
          <p:cNvSpPr/>
          <p:nvPr/>
        </p:nvSpPr>
        <p:spPr>
          <a:xfrm>
            <a:off x="1909080" y="1172520"/>
            <a:ext cx="6164640" cy="410976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1" lang="en-DK" sz="4000" spc="-1" strike="noStrike">
                <a:latin typeface="Arial"/>
              </a:rPr>
              <a:t>!!!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THERAPEUTIC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ALLIANCE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!!!</a:t>
            </a:r>
            <a:endParaRPr b="1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"/>
          <p:cNvSpPr txBox="1"/>
          <p:nvPr/>
        </p:nvSpPr>
        <p:spPr>
          <a:xfrm>
            <a:off x="50436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GROUP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GROUP ACTIVITY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/>
          </p:nvPr>
        </p:nvSpPr>
        <p:spPr>
          <a:xfrm>
            <a:off x="50436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8000"/>
          </a:bodyPr>
          <a:p>
            <a:r>
              <a:rPr b="0" lang="en-DK" sz="4000" spc="-1" strike="noStrike">
                <a:latin typeface="Arial"/>
                <a:ea typeface="PingFang SC"/>
              </a:rPr>
              <a:t>Brainstorm different factors which influence a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breast cancer</a:t>
            </a:r>
            <a:r>
              <a:rPr b="0" lang="en-DK" sz="4000" spc="-1" strike="noStrike">
                <a:latin typeface="Arial"/>
                <a:ea typeface="PingFang SC"/>
              </a:rPr>
              <a:t> patient’s BPN (autonomy, competence, relatedness).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Helpful factors + obstructing factors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Nonspecific + condition specific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In your control + out of your control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6660000" y="36000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RELATEDNESS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 type="title"/>
          </p:nvPr>
        </p:nvSpPr>
        <p:spPr>
          <a:xfrm>
            <a:off x="3240000" y="36036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COMPETENCE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 type="title"/>
          </p:nvPr>
        </p:nvSpPr>
        <p:spPr>
          <a:xfrm>
            <a:off x="0" y="360000"/>
            <a:ext cx="324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AUTONOMY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7" name=""/>
          <p:cNvSpPr/>
          <p:nvPr/>
        </p:nvSpPr>
        <p:spPr>
          <a:xfrm>
            <a:off x="324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"/>
          <p:cNvSpPr/>
          <p:nvPr/>
        </p:nvSpPr>
        <p:spPr>
          <a:xfrm>
            <a:off x="666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AT-HOME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5600" spc="-1" strike="noStrike">
                <a:latin typeface="Arial"/>
                <a:ea typeface="PingFang SC"/>
              </a:rPr>
              <a:t>lifestyle = behavior + identity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1263</TotalTime>
  <Application>LibreOffice/7.2.2.2$MacOSX_X86_64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2022-10-31T12:14:09Z</dcterms:created>
  <dc:creator/>
  <dc:description/>
  <dc:language>en-DK</dc:language>
  <cp:lastModifiedBy/>
  <dcterms:modified xsi:type="dcterms:W3CDTF">2022-11-07T14:06:58Z</dcterms:modified>
  <cp:revision>230</cp:revision>
  <dc:subject/>
  <dc:title/>
</cp:coreProperties>
</file>